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693400" cy="7556500"/>
  <p:notesSz cx="6858000" cy="9144000"/>
  <p:embeddedFontLst>
    <p:embeddedFont>
      <p:font typeface="Beatrix Antiqua" panose="020B0604020202020204" charset="0"/>
      <p:regular r:id="rId3"/>
    </p:embeddedFon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DM Sans" pitchFamily="2" charset="0"/>
      <p:regular r:id="rId8"/>
    </p:embeddedFont>
    <p:embeddedFont>
      <p:font typeface="Poppins" panose="00000500000000000000" pitchFamily="2" charset="0"/>
      <p:regular r:id="rId9"/>
    </p:embeddedFont>
    <p:embeddedFont>
      <p:font typeface="Poppins Bold" panose="00000800000000000000" charset="0"/>
      <p:regular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94" d="100"/>
          <a:sy n="94" d="100"/>
        </p:scale>
        <p:origin x="163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theme" Target="theme/theme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presProps" Target="presProps.xml"/><Relationship Id="rId5" Type="http://schemas.openxmlformats.org/officeDocument/2006/relationships/font" Target="fonts/font3.fntdata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16-Sep-26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16-Sep-26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3917" y="406529"/>
            <a:ext cx="9864166" cy="6790687"/>
            <a:chOff x="0" y="0"/>
            <a:chExt cx="3535094" cy="24336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535094" cy="2433629"/>
            </a:xfrm>
            <a:custGeom>
              <a:avLst/>
              <a:gdLst/>
              <a:ahLst/>
              <a:cxnLst/>
              <a:rect l="l" t="t" r="r" b="b"/>
              <a:pathLst>
                <a:path w="3535094" h="2433629">
                  <a:moveTo>
                    <a:pt x="0" y="0"/>
                  </a:moveTo>
                  <a:lnTo>
                    <a:pt x="3535094" y="0"/>
                  </a:lnTo>
                  <a:lnTo>
                    <a:pt x="3535094" y="2433629"/>
                  </a:lnTo>
                  <a:lnTo>
                    <a:pt x="0" y="2433629"/>
                  </a:lnTo>
                  <a:close/>
                </a:path>
              </a:pathLst>
            </a:custGeom>
            <a:ln w="19050" cap="sq">
              <a:solidFill>
                <a:srgbClr val="F5CD72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535094" cy="24812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1773713" y="5676799"/>
            <a:ext cx="12175021" cy="2435004"/>
          </a:xfrm>
          <a:custGeom>
            <a:avLst/>
            <a:gdLst/>
            <a:ahLst/>
            <a:cxnLst/>
            <a:rect l="l" t="t" r="r" b="b"/>
            <a:pathLst>
              <a:path w="12175021" h="2435004">
                <a:moveTo>
                  <a:pt x="0" y="0"/>
                </a:moveTo>
                <a:lnTo>
                  <a:pt x="12175021" y="0"/>
                </a:lnTo>
                <a:lnTo>
                  <a:pt x="12175021" y="2435004"/>
                </a:lnTo>
                <a:lnTo>
                  <a:pt x="0" y="24350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 flipV="1">
            <a:off x="-139701" y="-593791"/>
            <a:ext cx="11706869" cy="2361059"/>
          </a:xfrm>
          <a:custGeom>
            <a:avLst/>
            <a:gdLst/>
            <a:ahLst/>
            <a:cxnLst/>
            <a:rect l="l" t="t" r="r" b="b"/>
            <a:pathLst>
              <a:path w="11805294" h="2361059">
                <a:moveTo>
                  <a:pt x="11805294" y="2361059"/>
                </a:moveTo>
                <a:lnTo>
                  <a:pt x="0" y="2361059"/>
                </a:lnTo>
                <a:lnTo>
                  <a:pt x="0" y="0"/>
                </a:lnTo>
                <a:lnTo>
                  <a:pt x="11805294" y="0"/>
                </a:lnTo>
                <a:lnTo>
                  <a:pt x="11805294" y="2361059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250201" y="3112391"/>
            <a:ext cx="8338990" cy="553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26"/>
              </a:lnSpc>
            </a:pPr>
            <a:r>
              <a:rPr lang="en-US" sz="3233" dirty="0">
                <a:solidFill>
                  <a:srgbClr val="1F5684"/>
                </a:solidFill>
                <a:latin typeface="Beatrix Antiqua"/>
                <a:ea typeface="Beatrix Antiqua"/>
                <a:cs typeface="Beatrix Antiqua"/>
                <a:sym typeface="Beatrix Antiqua"/>
              </a:rPr>
              <a:t>Name of Participant</a:t>
            </a:r>
          </a:p>
        </p:txBody>
      </p:sp>
      <p:sp>
        <p:nvSpPr>
          <p:cNvPr id="8" name="AutoShape 8"/>
          <p:cNvSpPr/>
          <p:nvPr/>
        </p:nvSpPr>
        <p:spPr>
          <a:xfrm>
            <a:off x="1634183" y="3784762"/>
            <a:ext cx="7423633" cy="0"/>
          </a:xfrm>
          <a:prstGeom prst="line">
            <a:avLst/>
          </a:prstGeom>
          <a:ln w="9525" cap="flat">
            <a:solidFill>
              <a:srgbClr val="0413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Freeform 9"/>
          <p:cNvSpPr/>
          <p:nvPr/>
        </p:nvSpPr>
        <p:spPr>
          <a:xfrm>
            <a:off x="9288809" y="406529"/>
            <a:ext cx="989274" cy="989963"/>
          </a:xfrm>
          <a:custGeom>
            <a:avLst/>
            <a:gdLst/>
            <a:ahLst/>
            <a:cxnLst/>
            <a:rect l="l" t="t" r="r" b="b"/>
            <a:pathLst>
              <a:path w="989274" h="989963">
                <a:moveTo>
                  <a:pt x="0" y="0"/>
                </a:moveTo>
                <a:lnTo>
                  <a:pt x="989274" y="0"/>
                </a:lnTo>
                <a:lnTo>
                  <a:pt x="989274" y="989963"/>
                </a:lnTo>
                <a:lnTo>
                  <a:pt x="0" y="9899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7066" b="-56957"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413917" y="6163508"/>
            <a:ext cx="989274" cy="989963"/>
          </a:xfrm>
          <a:custGeom>
            <a:avLst/>
            <a:gdLst/>
            <a:ahLst/>
            <a:cxnLst/>
            <a:rect l="l" t="t" r="r" b="b"/>
            <a:pathLst>
              <a:path w="989274" h="989963">
                <a:moveTo>
                  <a:pt x="989274" y="989963"/>
                </a:moveTo>
                <a:lnTo>
                  <a:pt x="0" y="989963"/>
                </a:lnTo>
                <a:lnTo>
                  <a:pt x="0" y="0"/>
                </a:lnTo>
                <a:lnTo>
                  <a:pt x="989274" y="0"/>
                </a:lnTo>
                <a:lnTo>
                  <a:pt x="989274" y="9899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57066" b="-56957"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7778391" y="823019"/>
            <a:ext cx="2005054" cy="1056648"/>
          </a:xfrm>
          <a:custGeom>
            <a:avLst/>
            <a:gdLst/>
            <a:ahLst/>
            <a:cxnLst/>
            <a:rect l="l" t="t" r="r" b="b"/>
            <a:pathLst>
              <a:path w="2005054" h="1056648">
                <a:moveTo>
                  <a:pt x="0" y="0"/>
                </a:moveTo>
                <a:lnTo>
                  <a:pt x="2005055" y="0"/>
                </a:lnTo>
                <a:lnTo>
                  <a:pt x="2005055" y="1056648"/>
                </a:lnTo>
                <a:lnTo>
                  <a:pt x="0" y="105664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342910" y="840168"/>
            <a:ext cx="6006180" cy="92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99"/>
              </a:lnSpc>
              <a:spcBef>
                <a:spcPct val="0"/>
              </a:spcBef>
            </a:pPr>
            <a:r>
              <a:rPr lang="en-US" sz="5499" spc="153" dirty="0">
                <a:solidFill>
                  <a:srgbClr val="0D3B66"/>
                </a:solidFill>
                <a:latin typeface="Beatrix Antiqua"/>
                <a:ea typeface="Beatrix Antiqua"/>
                <a:cs typeface="Beatrix Antiqua"/>
                <a:sym typeface="Beatrix Antiqua"/>
              </a:rPr>
              <a:t>CERTIFICATE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646853" y="1693579"/>
            <a:ext cx="3398294" cy="391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spc="219" dirty="0">
                <a:solidFill>
                  <a:srgbClr val="1F5684"/>
                </a:solidFill>
                <a:latin typeface="Poppins"/>
                <a:ea typeface="Poppins"/>
                <a:cs typeface="Poppins"/>
                <a:sym typeface="Poppins"/>
              </a:rPr>
              <a:t>OF PARTICIPATION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08554" y="4103617"/>
            <a:ext cx="8656936" cy="13987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r>
              <a:rPr lang="en-US" sz="1599" spc="47" dirty="0">
                <a:solidFill>
                  <a:srgbClr val="041321"/>
                </a:solidFill>
                <a:latin typeface="DM Sans"/>
                <a:ea typeface="DM Sans"/>
                <a:cs typeface="DM Sans"/>
                <a:sym typeface="DM Sans"/>
              </a:rPr>
              <a:t>has succ</a:t>
            </a:r>
            <a:r>
              <a:rPr lang="en-US" sz="1599" u="none" strike="noStrike" spc="47" dirty="0">
                <a:solidFill>
                  <a:srgbClr val="041321"/>
                </a:solidFill>
                <a:latin typeface="DM Sans"/>
                <a:ea typeface="DM Sans"/>
                <a:cs typeface="DM Sans"/>
                <a:sym typeface="DM Sans"/>
              </a:rPr>
              <a:t>essfully completed the five-day Short-Term Course (STC) on “Title of the STC”, organized by the Department of [Department Name], [Name of Institution], from 27th to 31st July 2026, sponsored by I-DAPT-Hub Foundation, IIT (BHU) Varanasi, under the National Mission on Interdisciplinary Cyber-Physical Systems (NM-ICPS).</a:t>
            </a:r>
          </a:p>
          <a:p>
            <a:pPr marL="0" lvl="0" indent="0" algn="ctr">
              <a:lnSpc>
                <a:spcPts val="2239"/>
              </a:lnSpc>
              <a:spcBef>
                <a:spcPct val="0"/>
              </a:spcBef>
            </a:pPr>
            <a:endParaRPr lang="en-US" sz="1599" u="none" strike="noStrike" spc="47" dirty="0">
              <a:solidFill>
                <a:srgbClr val="04132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124501" y="2464613"/>
            <a:ext cx="4442998" cy="9475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</a:pPr>
            <a:endParaRPr lang="en-US" sz="1799" spc="53" dirty="0">
              <a:solidFill>
                <a:srgbClr val="033766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algn="ctr">
              <a:lnSpc>
                <a:spcPts val="2519"/>
              </a:lnSpc>
            </a:pPr>
            <a:r>
              <a:rPr lang="en-US" sz="1799" spc="53" dirty="0">
                <a:solidFill>
                  <a:srgbClr val="033766"/>
                </a:solidFill>
                <a:latin typeface="DM Sans"/>
                <a:ea typeface="DM Sans"/>
                <a:cs typeface="DM Sans"/>
                <a:sym typeface="DM Sans"/>
              </a:rPr>
              <a:t>THIS IS TO CERTIFY THAT</a:t>
            </a:r>
          </a:p>
          <a:p>
            <a:pPr algn="ctr">
              <a:lnSpc>
                <a:spcPts val="2519"/>
              </a:lnSpc>
            </a:pPr>
            <a:endParaRPr lang="en-US" sz="1799" spc="53" dirty="0">
              <a:solidFill>
                <a:srgbClr val="033766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414231" y="6358811"/>
            <a:ext cx="3232622" cy="10120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60"/>
              </a:lnSpc>
            </a:pPr>
            <a:r>
              <a:rPr lang="en-US" sz="1400" spc="84" dirty="0">
                <a:solidFill>
                  <a:srgbClr val="041321"/>
                </a:solidFill>
                <a:latin typeface="Poppins"/>
                <a:ea typeface="Poppins"/>
                <a:cs typeface="Poppins"/>
                <a:sym typeface="Poppins"/>
              </a:rPr>
              <a:t>Project Director </a:t>
            </a:r>
          </a:p>
          <a:p>
            <a:pPr algn="ctr">
              <a:lnSpc>
                <a:spcPts val="1960"/>
              </a:lnSpc>
            </a:pPr>
            <a:r>
              <a:rPr lang="en-US" sz="1400" spc="84" dirty="0">
                <a:solidFill>
                  <a:srgbClr val="041321"/>
                </a:solidFill>
                <a:latin typeface="Poppins"/>
                <a:ea typeface="Poppins"/>
                <a:cs typeface="Poppins"/>
                <a:sym typeface="Poppins"/>
              </a:rPr>
              <a:t>I-DAPT, IIT(BHU)</a:t>
            </a:r>
            <a:br>
              <a:rPr lang="en-US" sz="1400" spc="84" dirty="0">
                <a:solidFill>
                  <a:srgbClr val="04132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1400" spc="84" dirty="0">
                <a:solidFill>
                  <a:srgbClr val="041321"/>
                </a:solidFill>
                <a:latin typeface="Poppins"/>
                <a:ea typeface="Poppins"/>
                <a:cs typeface="Poppins"/>
                <a:sym typeface="Poppins"/>
              </a:rPr>
              <a:t>Varanasi</a:t>
            </a:r>
          </a:p>
          <a:p>
            <a:pPr marL="0" lvl="0" indent="0" algn="ctr">
              <a:lnSpc>
                <a:spcPts val="1960"/>
              </a:lnSpc>
              <a:spcBef>
                <a:spcPct val="0"/>
              </a:spcBef>
            </a:pPr>
            <a:endParaRPr lang="en-US" sz="1400" spc="84" dirty="0">
              <a:solidFill>
                <a:srgbClr val="04132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17394" y="6041098"/>
            <a:ext cx="2826297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lang="en-US" sz="1500" b="1" spc="44" dirty="0">
                <a:solidFill>
                  <a:srgbClr val="0D3B66"/>
                </a:solidFill>
                <a:latin typeface="Poppins Bold"/>
                <a:ea typeface="Poppins Bold"/>
                <a:cs typeface="Poppins Bold"/>
                <a:sym typeface="Poppins Bold"/>
              </a:rPr>
              <a:t>Prof. R.S. Singh</a:t>
            </a:r>
          </a:p>
          <a:p>
            <a:pPr marL="0" lvl="0" indent="0" algn="ctr">
              <a:lnSpc>
                <a:spcPts val="2100"/>
              </a:lnSpc>
              <a:spcBef>
                <a:spcPct val="0"/>
              </a:spcBef>
            </a:pPr>
            <a:endParaRPr lang="en-US" sz="1500" b="1" spc="44" dirty="0">
              <a:solidFill>
                <a:srgbClr val="0D3B66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813596" y="6324308"/>
            <a:ext cx="3232622" cy="2426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60"/>
              </a:lnSpc>
              <a:spcBef>
                <a:spcPct val="0"/>
              </a:spcBef>
            </a:pPr>
            <a:r>
              <a:rPr lang="en-US" sz="1400" spc="84" dirty="0">
                <a:solidFill>
                  <a:srgbClr val="041321"/>
                </a:solidFill>
                <a:latin typeface="Poppins"/>
                <a:ea typeface="Poppins"/>
                <a:cs typeface="Poppins"/>
                <a:sym typeface="Poppins"/>
              </a:rPr>
              <a:t>Co-Coordinator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016759" y="6060148"/>
            <a:ext cx="2826297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00"/>
              </a:lnSpc>
              <a:spcBef>
                <a:spcPct val="0"/>
              </a:spcBef>
            </a:pPr>
            <a:r>
              <a:rPr lang="en-US" sz="1500" b="1" spc="44">
                <a:solidFill>
                  <a:srgbClr val="0D3B66"/>
                </a:solidFill>
                <a:latin typeface="Poppins Bold"/>
                <a:ea typeface="Poppins Bold"/>
                <a:cs typeface="Poppins Bold"/>
                <a:sym typeface="Poppins Bold"/>
              </a:rPr>
              <a:t>Name</a:t>
            </a:r>
          </a:p>
        </p:txBody>
      </p:sp>
      <p:sp>
        <p:nvSpPr>
          <p:cNvPr id="20" name="AutoShape 20"/>
          <p:cNvSpPr/>
          <p:nvPr/>
        </p:nvSpPr>
        <p:spPr>
          <a:xfrm flipV="1">
            <a:off x="1003640" y="5901302"/>
            <a:ext cx="2053805" cy="4762"/>
          </a:xfrm>
          <a:prstGeom prst="line">
            <a:avLst/>
          </a:prstGeom>
          <a:ln w="9525" cap="flat">
            <a:solidFill>
              <a:srgbClr val="0413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1" name="AutoShape 21"/>
          <p:cNvSpPr/>
          <p:nvPr/>
        </p:nvSpPr>
        <p:spPr>
          <a:xfrm flipV="1">
            <a:off x="4116592" y="5915589"/>
            <a:ext cx="2027243" cy="4762"/>
          </a:xfrm>
          <a:prstGeom prst="line">
            <a:avLst/>
          </a:prstGeom>
          <a:ln w="9525" cap="flat">
            <a:solidFill>
              <a:srgbClr val="041321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>
            <a:off x="7511675" y="5910827"/>
            <a:ext cx="2053805" cy="4762"/>
          </a:xfrm>
          <a:prstGeom prst="line">
            <a:avLst/>
          </a:prstGeom>
          <a:ln w="9525" cap="flat">
            <a:solidFill>
              <a:srgbClr val="041321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3" name="Group 23"/>
          <p:cNvGrpSpPr/>
          <p:nvPr/>
        </p:nvGrpSpPr>
        <p:grpSpPr>
          <a:xfrm>
            <a:off x="1103633" y="1152171"/>
            <a:ext cx="1636521" cy="682614"/>
            <a:chOff x="0" y="0"/>
            <a:chExt cx="586492" cy="24323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86492" cy="208417"/>
            </a:xfrm>
            <a:custGeom>
              <a:avLst/>
              <a:gdLst/>
              <a:ahLst/>
              <a:cxnLst/>
              <a:rect l="l" t="t" r="r" b="b"/>
              <a:pathLst>
                <a:path w="586492" h="208417">
                  <a:moveTo>
                    <a:pt x="0" y="0"/>
                  </a:moveTo>
                  <a:lnTo>
                    <a:pt x="586492" y="0"/>
                  </a:lnTo>
                  <a:lnTo>
                    <a:pt x="586492" y="208417"/>
                  </a:lnTo>
                  <a:lnTo>
                    <a:pt x="0" y="208417"/>
                  </a:lnTo>
                  <a:close/>
                </a:path>
              </a:pathLst>
            </a:custGeom>
            <a:solidFill>
              <a:srgbClr val="F5CD72"/>
            </a:solidFill>
            <a:ln cap="sq">
              <a:noFill/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0" y="44755"/>
              <a:ext cx="586492" cy="1984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r>
                <a:rPr lang="en-US" sz="1400" spc="84" dirty="0">
                  <a:solidFill>
                    <a:srgbClr val="0D3B66"/>
                  </a:solidFill>
                  <a:latin typeface="Poppins"/>
                  <a:ea typeface="Poppins"/>
                  <a:cs typeface="Poppins"/>
                  <a:sym typeface="Poppins"/>
                </a:rPr>
                <a:t>Institute Logo</a:t>
              </a:r>
            </a:p>
            <a:p>
              <a:pPr algn="ctr">
                <a:lnSpc>
                  <a:spcPts val="1960"/>
                </a:lnSpc>
              </a:pPr>
              <a:endParaRPr lang="en-US" sz="1400" spc="84" dirty="0">
                <a:solidFill>
                  <a:srgbClr val="0D3B66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4446197" y="6909356"/>
            <a:ext cx="5197900" cy="389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"/>
              </a:lnSpc>
            </a:pPr>
            <a:r>
              <a:rPr lang="en-US" sz="900" b="1" spc="54" dirty="0">
                <a:solidFill>
                  <a:srgbClr val="041321"/>
                </a:solidFill>
                <a:latin typeface="Poppins Bold"/>
                <a:ea typeface="Poppins Bold"/>
                <a:cs typeface="Poppins Bold"/>
                <a:sym typeface="Poppins Bold"/>
              </a:rPr>
              <a:t>I-DAPT/STC 2026-27/Institute Name/Title of STC/Participant Count</a:t>
            </a:r>
          </a:p>
          <a:p>
            <a:pPr marL="0" lvl="0" indent="0" algn="ctr">
              <a:lnSpc>
                <a:spcPts val="1960"/>
              </a:lnSpc>
              <a:spcBef>
                <a:spcPct val="0"/>
              </a:spcBef>
            </a:pPr>
            <a:endParaRPr lang="en-US" sz="900" b="1" spc="54" dirty="0">
              <a:solidFill>
                <a:srgbClr val="04132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4031251" y="6060148"/>
            <a:ext cx="2012524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00"/>
              </a:lnSpc>
              <a:spcBef>
                <a:spcPct val="0"/>
              </a:spcBef>
            </a:pPr>
            <a:r>
              <a:rPr lang="en-US" sz="1500" b="1" spc="44">
                <a:solidFill>
                  <a:srgbClr val="0D3B66"/>
                </a:solidFill>
                <a:latin typeface="Poppins Bold"/>
                <a:ea typeface="Poppins Bold"/>
                <a:cs typeface="Poppins Bold"/>
                <a:sym typeface="Poppins Bold"/>
              </a:rPr>
              <a:t>Name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116592" y="6398774"/>
            <a:ext cx="1927183" cy="2597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960"/>
              </a:lnSpc>
              <a:spcBef>
                <a:spcPct val="0"/>
              </a:spcBef>
            </a:pPr>
            <a:r>
              <a:rPr lang="en-US" sz="1400" spc="84">
                <a:solidFill>
                  <a:srgbClr val="041321"/>
                </a:solidFill>
                <a:latin typeface="Poppins"/>
                <a:ea typeface="Poppins"/>
                <a:cs typeface="Poppins"/>
                <a:sym typeface="Poppins"/>
              </a:rPr>
              <a:t>Coordinator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1443</TotalTime>
  <Words>108</Words>
  <Application>Microsoft Office PowerPoint</Application>
  <PresentationFormat>Custom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Calibri</vt:lpstr>
      <vt:lpstr>Poppins</vt:lpstr>
      <vt:lpstr>DM Sans</vt:lpstr>
      <vt:lpstr>Beatrix Antiqua</vt:lpstr>
      <vt:lpstr>Poppins Bold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Gold Elegant Certificate of Participation</dc:title>
  <cp:lastModifiedBy>HP</cp:lastModifiedBy>
  <cp:revision>7</cp:revision>
  <dcterms:created xsi:type="dcterms:W3CDTF">2006-08-16T00:00:00Z</dcterms:created>
  <dcterms:modified xsi:type="dcterms:W3CDTF">2026-09-17T08:40:43Z</dcterms:modified>
  <dc:identifier>DAHVV3msgSI</dc:identifier>
</cp:coreProperties>
</file>